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822E"/>
    <a:srgbClr val="0B9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8CB45-868C-46D7-B077-4C3886D89DB8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55D81-6D4D-41B5-A47A-C215A8D72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84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168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9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072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9625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580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3523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087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7200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39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39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06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3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747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607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8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372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9A1586A-13E8-42CD-A12F-447A0E2EADCD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88951AF-AB74-4A66-8D7B-BB0CE4A0E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2815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B7E8C-ACBE-49D3-A2F0-42EB095238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8001000" cy="1412966"/>
          </a:xfrm>
        </p:spPr>
        <p:txBody>
          <a:bodyPr>
            <a:noAutofit/>
          </a:bodyPr>
          <a:lstStyle/>
          <a:p>
            <a:pPr algn="ctr"/>
            <a:r>
              <a:rPr lang="en-US" sz="9600" dirty="0">
                <a:latin typeface="Baskerville Old Face" panose="02020602080505020303" pitchFamily="18" charset="0"/>
              </a:rPr>
              <a:t>TIMI</a:t>
            </a:r>
            <a:r>
              <a:rPr lang="ro-RO" sz="9600" dirty="0">
                <a:latin typeface="Baskerville Old Face" panose="02020602080505020303" pitchFamily="18" charset="0"/>
              </a:rPr>
              <a:t>ș</a:t>
            </a:r>
            <a:r>
              <a:rPr lang="en-US" sz="9600" dirty="0">
                <a:latin typeface="Baskerville Old Face" panose="02020602080505020303" pitchFamily="18" charset="0"/>
              </a:rPr>
              <a:t>OARA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4F21BF-69AE-4748-91A5-5AED3AD708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9496" y="3843867"/>
            <a:ext cx="5665515" cy="1947333"/>
          </a:xfrm>
        </p:spPr>
        <p:txBody>
          <a:bodyPr>
            <a:normAutofit/>
          </a:bodyPr>
          <a:lstStyle/>
          <a:p>
            <a:r>
              <a:rPr lang="en-US" sz="2400" dirty="0" err="1">
                <a:latin typeface="Baskerville Old Face" panose="02020602080505020303" pitchFamily="18" charset="0"/>
              </a:rPr>
              <a:t>Bretan</a:t>
            </a:r>
            <a:r>
              <a:rPr lang="en-US" sz="2400" dirty="0">
                <a:latin typeface="Baskerville Old Face" panose="02020602080505020303" pitchFamily="18" charset="0"/>
              </a:rPr>
              <a:t> Laura</a:t>
            </a:r>
          </a:p>
          <a:p>
            <a:r>
              <a:rPr lang="en-US" sz="2400" dirty="0" err="1">
                <a:latin typeface="Baskerville Old Face" panose="02020602080505020303" pitchFamily="18" charset="0"/>
              </a:rPr>
              <a:t>Ciorda</a:t>
            </a:r>
            <a:r>
              <a:rPr lang="ro-RO" sz="2400" dirty="0">
                <a:latin typeface="Baskerville Old Face" panose="02020602080505020303" pitchFamily="18" charset="0"/>
              </a:rPr>
              <a:t>ș Roxana</a:t>
            </a:r>
          </a:p>
          <a:p>
            <a:r>
              <a:rPr lang="ro-RO" sz="2400" dirty="0">
                <a:latin typeface="Baskerville Old Face" panose="02020602080505020303" pitchFamily="18" charset="0"/>
              </a:rPr>
              <a:t>Nagy Doru</a:t>
            </a:r>
            <a:endParaRPr lang="en-US" sz="24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8821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3000">
              <a:schemeClr val="accent2">
                <a:lumMod val="75000"/>
              </a:schemeClr>
            </a:gs>
            <a:gs pos="69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>
                <a:solidFill>
                  <a:schemeClr val="bg1"/>
                </a:solidFill>
              </a:rPr>
            </a:br>
            <a:r>
              <a:rPr lang="en-US" dirty="0" err="1">
                <a:solidFill>
                  <a:schemeClr val="bg1"/>
                </a:solidFill>
              </a:rPr>
              <a:t>Galuste</a:t>
            </a:r>
            <a:r>
              <a:rPr lang="en-US" dirty="0">
                <a:solidFill>
                  <a:schemeClr val="bg1"/>
                </a:solidFill>
              </a:rPr>
              <a:t> cu prune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pregateste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aluatul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pentru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galuste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Dupa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este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gata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fac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petice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care 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uplu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cu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magiun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prune.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Apoi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pune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praf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zahar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amestecat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cu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scortisoara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miez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nuca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sfaramat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prajesc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in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unt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iar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dupa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sunt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gata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invelesc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in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pesmet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endParaRPr lang="ro-RO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348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3000">
              <a:schemeClr val="accent2">
                <a:lumMod val="75000"/>
              </a:schemeClr>
            </a:gs>
            <a:gs pos="69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>
                <a:solidFill>
                  <a:schemeClr val="bg1"/>
                </a:solidFill>
              </a:rPr>
            </a:br>
            <a:r>
              <a:rPr lang="en-US" dirty="0" err="1">
                <a:solidFill>
                  <a:schemeClr val="bg1"/>
                </a:solidFill>
              </a:rPr>
              <a:t>Ciorba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vacuta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toaca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legumele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: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rosii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,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morcovi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usturoi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leustean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pune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unpic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zeama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lamaie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taie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carnea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vacuta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in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bucatele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pune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in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apa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foc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Dupa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carnea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legumele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sunt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in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apa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peste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cateva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minute se pun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cartofi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Cand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toate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sunt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fierte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ia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supa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foc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poate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servi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  <a:endParaRPr lang="ro-RO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897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3000">
              <a:srgbClr val="C00000"/>
            </a:gs>
            <a:gs pos="69000">
              <a:schemeClr val="accent3">
                <a:lumMod val="75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Geografia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&gt;Timisoara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este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situate in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vestul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tarii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&gt;Forma de relief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predominanta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este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campia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Inaltimea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maxima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apartine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masivului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Poiana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Rusca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avand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Varful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Pades-1380metri</a:t>
            </a:r>
          </a:p>
          <a:p>
            <a:endParaRPr lang="ro-RO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322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3000">
              <a:srgbClr val="C00000"/>
            </a:gs>
            <a:gs pos="69000">
              <a:schemeClr val="accent3">
                <a:lumMod val="75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 err="1">
                <a:solidFill>
                  <a:schemeClr val="bg1"/>
                </a:solidFill>
              </a:rPr>
              <a:t>Clima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Clima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Timisoarei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este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tranzitie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cu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influente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submediteraneene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Temperatura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medie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dintre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anii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1900- 1990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este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10,7 grade Celsius.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Temperatura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maxima a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fost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41 grade Celsius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iar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cea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minima de -35,3.</a:t>
            </a:r>
            <a:endParaRPr lang="ro-RO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375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3000">
              <a:srgbClr val="C00000"/>
            </a:gs>
            <a:gs pos="69000">
              <a:schemeClr val="accent3">
                <a:lumMod val="75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Fauna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Cele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mai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comuna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specii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vanat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sunt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cerbul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carpatin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cerbul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lopatar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capriorul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fazanul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potarnichea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Exista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diverse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specii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pesti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precum: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crapul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carasul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platica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cleanul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pastravul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endParaRPr lang="ro-RO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504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5000">
              <a:schemeClr val="accent3">
                <a:lumMod val="75000"/>
              </a:schemeClr>
            </a:gs>
            <a:gs pos="23000">
              <a:schemeClr val="accent5">
                <a:lumMod val="75000"/>
              </a:schemeClr>
            </a:gs>
            <a:gs pos="69000">
              <a:schemeClr val="tx2">
                <a:lumMod val="75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>
                <a:solidFill>
                  <a:schemeClr val="bg1"/>
                </a:solidFill>
              </a:rPr>
            </a:br>
            <a:r>
              <a:rPr lang="ro-RO" dirty="0">
                <a:solidFill>
                  <a:schemeClr val="bg1"/>
                </a:solidFill>
              </a:rPr>
              <a:t>Cultura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Timișoara este un oraș multicultural o tradiție culturala istorică.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 fost influențată de cultura germană, maghiară, sîrbă, bulgară și franceză.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Activitățile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culturale 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sunt 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foarte importante și foarte cunoscute în aceasta zonă.</a:t>
            </a:r>
          </a:p>
          <a:p>
            <a:endParaRPr lang="ro-RO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941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5000">
              <a:schemeClr val="accent3">
                <a:lumMod val="75000"/>
              </a:schemeClr>
            </a:gs>
            <a:gs pos="23000">
              <a:schemeClr val="accent5">
                <a:lumMod val="75000"/>
              </a:schemeClr>
            </a:gs>
            <a:gs pos="69000">
              <a:schemeClr val="tx2">
                <a:lumMod val="75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>
                <a:solidFill>
                  <a:schemeClr val="bg1"/>
                </a:solidFill>
              </a:rPr>
            </a:br>
            <a:r>
              <a:rPr lang="ro-RO" dirty="0">
                <a:solidFill>
                  <a:schemeClr val="bg1"/>
                </a:solidFill>
              </a:rPr>
              <a:t>cultura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Unul dintre cele mai importante muzee este Muzeul Banatului, dar și Muzeul de Artă și Muzeul Militar.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În Timișoara putem gasi Cinematograful Capitol care datează din anii 1929-1930.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Aici se organizează foarte multe festivale musicale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: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Revolution Festival, Festivalul Internațional Timișoara muzicală, etc.</a:t>
            </a:r>
          </a:p>
          <a:p>
            <a:endParaRPr lang="ro-RO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6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5000">
              <a:schemeClr val="accent3">
                <a:lumMod val="50000"/>
              </a:schemeClr>
            </a:gs>
            <a:gs pos="23000">
              <a:schemeClr val="accent3">
                <a:lumMod val="40000"/>
                <a:lumOff val="60000"/>
              </a:schemeClr>
            </a:gs>
            <a:gs pos="69000">
              <a:srgbClr val="7C822E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>
                <a:solidFill>
                  <a:schemeClr val="bg1"/>
                </a:solidFill>
              </a:rPr>
            </a:br>
            <a:r>
              <a:rPr lang="ro-RO" dirty="0">
                <a:solidFill>
                  <a:schemeClr val="bg1"/>
                </a:solidFill>
              </a:rPr>
              <a:t>Economia        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Timișoara este unul dintre cele mai active centre economice și comerciale din Romania. 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După căderea comunismului Timișoara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a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continuat să furnizeze peste 4% din producția industrială națională.</a:t>
            </a:r>
          </a:p>
        </p:txBody>
      </p:sp>
    </p:spTree>
    <p:extLst>
      <p:ext uri="{BB962C8B-B14F-4D97-AF65-F5344CB8AC3E}">
        <p14:creationId xmlns:p14="http://schemas.microsoft.com/office/powerpoint/2010/main" val="3425889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5000">
              <a:schemeClr val="accent3">
                <a:lumMod val="50000"/>
              </a:schemeClr>
            </a:gs>
            <a:gs pos="23000">
              <a:schemeClr val="accent3">
                <a:lumMod val="40000"/>
                <a:lumOff val="60000"/>
              </a:schemeClr>
            </a:gs>
            <a:gs pos="69000">
              <a:srgbClr val="7C822E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>
                <a:solidFill>
                  <a:schemeClr val="bg1"/>
                </a:solidFill>
              </a:rPr>
            </a:br>
            <a:r>
              <a:rPr lang="ro-RO" dirty="0">
                <a:solidFill>
                  <a:schemeClr val="bg1"/>
                </a:solidFill>
              </a:rPr>
              <a:t>Economia        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&gt;Tim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ișoara este orașul romanesc cu cel mai ridicat standard al vieții populației.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În prezent Timișoara are o dezvoltare economică fară precedent mulțumită investițiilor străine din sectoarele de automotive.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endParaRPr lang="ro-RO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246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7000">
              <a:schemeClr val="accent5"/>
            </a:gs>
            <a:gs pos="100000">
              <a:srgbClr val="FFFF00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F6C34-DE3A-4739-87EB-CFD30AEC4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662" y="553507"/>
            <a:ext cx="8534400" cy="1507067"/>
          </a:xfrm>
        </p:spPr>
        <p:txBody>
          <a:bodyPr/>
          <a:lstStyle/>
          <a:p>
            <a:r>
              <a:rPr lang="ro-RO" dirty="0">
                <a:solidFill>
                  <a:schemeClr val="accent4">
                    <a:lumMod val="50000"/>
                  </a:schemeClr>
                </a:solidFill>
              </a:rPr>
              <a:t>Istorie-origini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3616A-FA60-4F2F-BE0E-42508A847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7662" y="2708276"/>
            <a:ext cx="8534400" cy="3615267"/>
          </a:xfrm>
        </p:spPr>
        <p:txBody>
          <a:bodyPr/>
          <a:lstStyle/>
          <a:p>
            <a:r>
              <a:rPr lang="ro-RO" dirty="0"/>
              <a:t>Timișoara a apărut prima oară în documente sub conducerea Împăratului bizantin Basil II. </a:t>
            </a:r>
          </a:p>
          <a:p>
            <a:r>
              <a:rPr lang="ro-RO" dirty="0"/>
              <a:t>În jurul secolului XII a fost sub diferite conduceri care au marcat istoria sa în cursul dezvoltării.</a:t>
            </a:r>
          </a:p>
          <a:p>
            <a:r>
              <a:rPr lang="ro-RO" dirty="0"/>
              <a:t>Aceasta a început să se dezvolte sub conducerea maghiară a lui Carol II de Anjou.</a:t>
            </a:r>
          </a:p>
          <a:p>
            <a:r>
              <a:rPr lang="ro-RO" dirty="0"/>
              <a:t>Mai târziu însă, cucerită de otomani ajunge să devină un important bastion militar  al acestora.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5B53AB-5873-4763-877D-F4692E4A5C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813" y="553507"/>
            <a:ext cx="2840038" cy="2609851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scene3d>
            <a:camera prst="perspective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530621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7000">
              <a:schemeClr val="accent5"/>
            </a:gs>
            <a:gs pos="100000">
              <a:srgbClr val="FFFF00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F6C34-DE3A-4739-87EB-CFD30AEC4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662" y="553507"/>
            <a:ext cx="8534400" cy="1507067"/>
          </a:xfrm>
        </p:spPr>
        <p:txBody>
          <a:bodyPr/>
          <a:lstStyle/>
          <a:p>
            <a:r>
              <a:rPr lang="ro-RO" dirty="0">
                <a:solidFill>
                  <a:schemeClr val="accent4">
                    <a:lumMod val="50000"/>
                  </a:schemeClr>
                </a:solidFill>
              </a:rPr>
              <a:t>IstoriA-COMUNISM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3616A-FA60-4F2F-BE0E-42508A847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7662" y="3048000"/>
            <a:ext cx="8534400" cy="327554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&gt;</a:t>
            </a:r>
            <a:r>
              <a:rPr lang="ro-RO" dirty="0"/>
              <a:t>Pe 20 decembrie 1989  au început protestele împotriva </a:t>
            </a:r>
            <a:r>
              <a:rPr lang="en-US" dirty="0"/>
              <a:t>so</a:t>
            </a:r>
            <a:r>
              <a:rPr lang="ro-RO" dirty="0"/>
              <a:t>ților lui Ceaușescu.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ro-RO" dirty="0"/>
              <a:t>Pe data de 16 decembrie 1889 la Timișoara a aparut revolutia.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ro-RO" dirty="0"/>
              <a:t>Aceasta avea ca scop înlaturarea lui Nicolaie Ceaușescu și a regimului comunist din Romania.</a:t>
            </a:r>
          </a:p>
          <a:p>
            <a:pPr marL="0" indent="0">
              <a:buNone/>
            </a:pPr>
            <a:r>
              <a:rPr lang="en-US" dirty="0"/>
              <a:t>&gt;In data de 20</a:t>
            </a:r>
            <a:r>
              <a:rPr lang="ro-RO" dirty="0"/>
              <a:t> </a:t>
            </a:r>
            <a:r>
              <a:rPr lang="en-US" dirty="0" err="1"/>
              <a:t>decembrie</a:t>
            </a:r>
            <a:r>
              <a:rPr lang="en-US" dirty="0"/>
              <a:t> 1989 </a:t>
            </a:r>
            <a:r>
              <a:rPr lang="en-US" dirty="0" err="1"/>
              <a:t>Timi</a:t>
            </a:r>
            <a:r>
              <a:rPr lang="ro-RO" dirty="0"/>
              <a:t>ș</a:t>
            </a:r>
            <a:r>
              <a:rPr lang="en-US" dirty="0" err="1"/>
              <a:t>oara</a:t>
            </a:r>
            <a:r>
              <a:rPr lang="en-US" dirty="0"/>
              <a:t> a </a:t>
            </a:r>
            <a:r>
              <a:rPr lang="en-US" dirty="0" err="1"/>
              <a:t>devenit</a:t>
            </a:r>
            <a:r>
              <a:rPr lang="en-US" dirty="0"/>
              <a:t> </a:t>
            </a:r>
            <a:r>
              <a:rPr lang="en-US" dirty="0" err="1"/>
              <a:t>primul</a:t>
            </a:r>
            <a:r>
              <a:rPr lang="en-US" dirty="0"/>
              <a:t> </a:t>
            </a:r>
            <a:r>
              <a:rPr lang="en-US" dirty="0" err="1"/>
              <a:t>ora</a:t>
            </a:r>
            <a:r>
              <a:rPr lang="ro-RO" dirty="0"/>
              <a:t>ș </a:t>
            </a:r>
            <a:r>
              <a:rPr lang="en-US" dirty="0"/>
              <a:t>din Rom</a:t>
            </a:r>
            <a:r>
              <a:rPr lang="ro-RO" dirty="0"/>
              <a:t>â</a:t>
            </a:r>
            <a:r>
              <a:rPr lang="en-US" dirty="0" err="1"/>
              <a:t>nia</a:t>
            </a:r>
            <a:r>
              <a:rPr lang="en-US" dirty="0"/>
              <a:t> liber de communism, in </a:t>
            </a:r>
            <a:r>
              <a:rPr lang="en-US" dirty="0" err="1"/>
              <a:t>urma</a:t>
            </a:r>
            <a:r>
              <a:rPr lang="en-US" dirty="0"/>
              <a:t> </a:t>
            </a:r>
            <a:r>
              <a:rPr lang="en-US" dirty="0" err="1"/>
              <a:t>unor</a:t>
            </a:r>
            <a:r>
              <a:rPr lang="en-US" dirty="0"/>
              <a:t> </a:t>
            </a:r>
            <a:r>
              <a:rPr lang="en-US" dirty="0" err="1"/>
              <a:t>confrunt</a:t>
            </a:r>
            <a:r>
              <a:rPr lang="ro-RO" dirty="0"/>
              <a:t>ă</a:t>
            </a:r>
            <a:r>
              <a:rPr lang="en-US" dirty="0" err="1"/>
              <a:t>ri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au </a:t>
            </a:r>
            <a:r>
              <a:rPr lang="en-US" dirty="0" err="1"/>
              <a:t>cauzat</a:t>
            </a:r>
            <a:r>
              <a:rPr lang="en-US" dirty="0"/>
              <a:t> </a:t>
            </a:r>
            <a:r>
              <a:rPr lang="en-US" dirty="0" err="1"/>
              <a:t>peste</a:t>
            </a:r>
            <a:r>
              <a:rPr lang="en-US" dirty="0"/>
              <a:t> 1000 de </a:t>
            </a:r>
            <a:r>
              <a:rPr lang="en-US" dirty="0" err="1"/>
              <a:t>mor</a:t>
            </a:r>
            <a:r>
              <a:rPr lang="ro-RO" dirty="0"/>
              <a:t>ț</a:t>
            </a:r>
            <a:r>
              <a:rPr lang="en-US" dirty="0" err="1"/>
              <a:t>i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600D81-D599-457D-B882-08AC409F6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325" y="337606"/>
            <a:ext cx="5010150" cy="275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986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3000">
              <a:schemeClr val="bg2"/>
            </a:gs>
            <a:gs pos="47000">
              <a:schemeClr val="accent4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Tu</a:t>
            </a:r>
            <a:r>
              <a:rPr lang="ro-RO" dirty="0">
                <a:solidFill>
                  <a:schemeClr val="bg1"/>
                </a:solidFill>
              </a:rPr>
              <a:t>rismul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/>
          <a:lstStyle/>
          <a:p>
            <a:r>
              <a:rPr lang="en-US" dirty="0"/>
              <a:t>&gt;In Timisoara se </a:t>
            </a:r>
            <a:r>
              <a:rPr lang="en-US" dirty="0" err="1"/>
              <a:t>gasesc</a:t>
            </a:r>
            <a:r>
              <a:rPr lang="en-US" dirty="0"/>
              <a:t> o multimer de </a:t>
            </a:r>
            <a:r>
              <a:rPr lang="en-US" dirty="0" err="1"/>
              <a:t>parcuri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cladiri</a:t>
            </a:r>
            <a:r>
              <a:rPr lang="en-US" dirty="0"/>
              <a:t> </a:t>
            </a:r>
            <a:r>
              <a:rPr lang="en-US" dirty="0" err="1"/>
              <a:t>construite</a:t>
            </a:r>
            <a:r>
              <a:rPr lang="en-US" dirty="0"/>
              <a:t> </a:t>
            </a:r>
            <a:r>
              <a:rPr lang="en-US" dirty="0" err="1"/>
              <a:t>desprinse</a:t>
            </a:r>
            <a:r>
              <a:rPr lang="en-US" dirty="0"/>
              <a:t> din </a:t>
            </a:r>
            <a:r>
              <a:rPr lang="en-US" dirty="0" err="1"/>
              <a:t>arta</a:t>
            </a:r>
            <a:r>
              <a:rPr lang="en-US" dirty="0"/>
              <a:t> </a:t>
            </a:r>
            <a:r>
              <a:rPr lang="en-US" dirty="0" err="1"/>
              <a:t>vieneza</a:t>
            </a:r>
            <a:r>
              <a:rPr lang="en-US" dirty="0"/>
              <a:t>.</a:t>
            </a:r>
          </a:p>
          <a:p>
            <a:r>
              <a:rPr lang="en-US" dirty="0"/>
              <a:t>&gt;Timisoara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cel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placut</a:t>
            </a:r>
            <a:r>
              <a:rPr lang="en-US" dirty="0"/>
              <a:t> de </a:t>
            </a:r>
            <a:r>
              <a:rPr lang="en-US" dirty="0" err="1"/>
              <a:t>vizitat</a:t>
            </a:r>
            <a:r>
              <a:rPr lang="en-US" dirty="0"/>
              <a:t>, </a:t>
            </a:r>
            <a:r>
              <a:rPr lang="en-US" dirty="0" err="1"/>
              <a:t>primavara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toamna</a:t>
            </a:r>
            <a:r>
              <a:rPr lang="en-US" dirty="0"/>
              <a:t> in </a:t>
            </a:r>
            <a:r>
              <a:rPr lang="en-US" dirty="0" err="1"/>
              <a:t>luna</a:t>
            </a:r>
            <a:r>
              <a:rPr lang="en-US" dirty="0"/>
              <a:t> </a:t>
            </a:r>
            <a:r>
              <a:rPr lang="en-US" dirty="0" err="1"/>
              <a:t>Septembrie</a:t>
            </a:r>
            <a:r>
              <a:rPr lang="en-US" dirty="0"/>
              <a:t>.</a:t>
            </a:r>
          </a:p>
          <a:p>
            <a:r>
              <a:rPr lang="en-US" dirty="0"/>
              <a:t>&gt;Tot </a:t>
            </a:r>
            <a:r>
              <a:rPr lang="en-US" dirty="0" err="1"/>
              <a:t>orasul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intr</a:t>
            </a:r>
            <a:r>
              <a:rPr lang="en-US" dirty="0"/>
              <a:t>-o </a:t>
            </a:r>
            <a:r>
              <a:rPr lang="en-US" dirty="0" err="1"/>
              <a:t>atmosfera</a:t>
            </a:r>
            <a:r>
              <a:rPr lang="en-US" dirty="0"/>
              <a:t> de </a:t>
            </a:r>
            <a:r>
              <a:rPr lang="en-US" dirty="0" err="1"/>
              <a:t>sarbatoare</a:t>
            </a:r>
            <a:r>
              <a:rPr lang="en-US" dirty="0"/>
              <a:t>.</a:t>
            </a:r>
          </a:p>
          <a:p>
            <a:r>
              <a:rPr lang="en-US" dirty="0"/>
              <a:t>&gt;</a:t>
            </a:r>
            <a:r>
              <a:rPr lang="en-US" dirty="0" err="1"/>
              <a:t>Seamana</a:t>
            </a:r>
            <a:r>
              <a:rPr lang="en-US" dirty="0"/>
              <a:t> cu un </a:t>
            </a:r>
            <a:r>
              <a:rPr lang="en-US" dirty="0" err="1"/>
              <a:t>oras</a:t>
            </a:r>
            <a:r>
              <a:rPr lang="en-US" dirty="0"/>
              <a:t> de </a:t>
            </a:r>
            <a:r>
              <a:rPr lang="en-US" dirty="0" err="1"/>
              <a:t>poveste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61603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3000">
              <a:schemeClr val="bg2"/>
            </a:gs>
            <a:gs pos="47000">
              <a:schemeClr val="accent4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Obiective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turistice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/>
          <a:lstStyle/>
          <a:p>
            <a:r>
              <a:rPr lang="en-US" dirty="0"/>
              <a:t>&gt;</a:t>
            </a:r>
            <a:r>
              <a:rPr lang="en-US" dirty="0" err="1"/>
              <a:t>Castelul</a:t>
            </a:r>
            <a:r>
              <a:rPr lang="en-US" dirty="0"/>
              <a:t> </a:t>
            </a:r>
            <a:r>
              <a:rPr lang="en-US" dirty="0" err="1"/>
              <a:t>Huniade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cea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veche</a:t>
            </a:r>
            <a:r>
              <a:rPr lang="en-US" dirty="0"/>
              <a:t> </a:t>
            </a:r>
            <a:r>
              <a:rPr lang="en-US" dirty="0" err="1"/>
              <a:t>cladere</a:t>
            </a:r>
            <a:r>
              <a:rPr lang="en-US" dirty="0"/>
              <a:t> din </a:t>
            </a:r>
            <a:r>
              <a:rPr lang="en-US" dirty="0" err="1"/>
              <a:t>Timi</a:t>
            </a:r>
            <a:r>
              <a:rPr lang="ro-RO" dirty="0"/>
              <a:t>ș</a:t>
            </a:r>
            <a:r>
              <a:rPr lang="en-US" dirty="0" err="1"/>
              <a:t>oara</a:t>
            </a:r>
            <a:r>
              <a:rPr lang="en-US" dirty="0"/>
              <a:t>.</a:t>
            </a:r>
          </a:p>
          <a:p>
            <a:r>
              <a:rPr lang="en-US" dirty="0"/>
              <a:t>&gt;A </a:t>
            </a:r>
            <a:r>
              <a:rPr lang="en-US" dirty="0" err="1"/>
              <a:t>fost</a:t>
            </a:r>
            <a:r>
              <a:rPr lang="en-US" dirty="0"/>
              <a:t> </a:t>
            </a:r>
            <a:r>
              <a:rPr lang="en-US" dirty="0" err="1"/>
              <a:t>constuit</a:t>
            </a:r>
            <a:r>
              <a:rPr lang="en-US" dirty="0"/>
              <a:t> de </a:t>
            </a:r>
            <a:r>
              <a:rPr lang="en-US" dirty="0" err="1"/>
              <a:t>catre</a:t>
            </a:r>
            <a:r>
              <a:rPr lang="en-US" dirty="0"/>
              <a:t> </a:t>
            </a:r>
            <a:r>
              <a:rPr lang="en-US" dirty="0" err="1"/>
              <a:t>Iancu</a:t>
            </a:r>
            <a:r>
              <a:rPr lang="en-US" dirty="0"/>
              <a:t> de Hunedoara </a:t>
            </a:r>
            <a:r>
              <a:rPr lang="en-US" dirty="0" err="1"/>
              <a:t>intre</a:t>
            </a:r>
            <a:r>
              <a:rPr lang="en-US" dirty="0"/>
              <a:t> </a:t>
            </a:r>
            <a:r>
              <a:rPr lang="en-US" dirty="0" err="1"/>
              <a:t>anii</a:t>
            </a:r>
            <a:r>
              <a:rPr lang="en-US" dirty="0"/>
              <a:t> 1443-1447</a:t>
            </a:r>
          </a:p>
          <a:p>
            <a:r>
              <a:rPr lang="en-US" dirty="0"/>
              <a:t>&gt;</a:t>
            </a:r>
            <a:r>
              <a:rPr lang="en-US" dirty="0" err="1"/>
              <a:t>Astazi</a:t>
            </a:r>
            <a:r>
              <a:rPr lang="en-US" dirty="0"/>
              <a:t> </a:t>
            </a:r>
            <a:r>
              <a:rPr lang="en-US" dirty="0" err="1"/>
              <a:t>adaposteste</a:t>
            </a:r>
            <a:r>
              <a:rPr lang="en-US" dirty="0"/>
              <a:t> </a:t>
            </a:r>
            <a:r>
              <a:rPr lang="en-US" dirty="0" err="1"/>
              <a:t>Muzeul</a:t>
            </a:r>
            <a:r>
              <a:rPr lang="en-US" dirty="0"/>
              <a:t> </a:t>
            </a:r>
            <a:r>
              <a:rPr lang="en-US" dirty="0" err="1"/>
              <a:t>Banatului</a:t>
            </a:r>
            <a:r>
              <a:rPr lang="en-US" dirty="0"/>
              <a:t>.</a:t>
            </a:r>
          </a:p>
          <a:p>
            <a:r>
              <a:rPr lang="en-US" dirty="0"/>
              <a:t>&gt;</a:t>
            </a:r>
            <a:r>
              <a:rPr lang="ro-RO" dirty="0"/>
              <a:t>La parter în muzeu se gasește Sanctuarul Neolitic de la Petra un monument unic in Europa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43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3000">
              <a:schemeClr val="bg2"/>
            </a:gs>
            <a:gs pos="47000">
              <a:schemeClr val="accent4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Muzeul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Satului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Banatean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/>
          <a:lstStyle/>
          <a:p>
            <a:r>
              <a:rPr lang="en-US" dirty="0"/>
              <a:t>&gt;</a:t>
            </a:r>
            <a:r>
              <a:rPr lang="en-US" dirty="0" err="1"/>
              <a:t>Acesta</a:t>
            </a:r>
            <a:r>
              <a:rPr lang="en-US" dirty="0"/>
              <a:t> </a:t>
            </a:r>
            <a:r>
              <a:rPr lang="en-US" dirty="0" err="1"/>
              <a:t>cuprinde</a:t>
            </a:r>
            <a:r>
              <a:rPr lang="en-US" dirty="0"/>
              <a:t>: prim</a:t>
            </a:r>
            <a:r>
              <a:rPr lang="ro-RO" dirty="0"/>
              <a:t>ă</a:t>
            </a:r>
            <a:r>
              <a:rPr lang="en-US" dirty="0"/>
              <a:t>ria, </a:t>
            </a:r>
            <a:r>
              <a:rPr lang="en-US" dirty="0" err="1"/>
              <a:t>biserica</a:t>
            </a:r>
            <a:r>
              <a:rPr lang="en-US" dirty="0"/>
              <a:t>, </a:t>
            </a:r>
            <a:r>
              <a:rPr lang="en-US" dirty="0" err="1"/>
              <a:t>scoala</a:t>
            </a:r>
            <a:r>
              <a:rPr lang="en-US" dirty="0"/>
              <a:t>, c</a:t>
            </a:r>
            <a:r>
              <a:rPr lang="ro-RO" dirty="0"/>
              <a:t>ă</a:t>
            </a:r>
            <a:r>
              <a:rPr lang="en-US" dirty="0" err="1"/>
              <a:t>minul</a:t>
            </a:r>
            <a:r>
              <a:rPr lang="en-US" dirty="0"/>
              <a:t> cultural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birtul</a:t>
            </a:r>
            <a:r>
              <a:rPr lang="en-US" dirty="0"/>
              <a:t>.</a:t>
            </a:r>
          </a:p>
          <a:p>
            <a:r>
              <a:rPr lang="en-US" dirty="0"/>
              <a:t>&gt;</a:t>
            </a:r>
            <a:r>
              <a:rPr lang="ro-RO" dirty="0"/>
              <a:t>Se gaseșc de asemenea case de stil vechi cu acoperisul sprijinit pe stalpi de lemn si un atelier de olarie.</a:t>
            </a:r>
            <a:endParaRPr lang="en-US" dirty="0"/>
          </a:p>
          <a:p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087366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3000">
              <a:schemeClr val="bg2"/>
            </a:gs>
            <a:gs pos="47000">
              <a:schemeClr val="accent4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Palatul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dejan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/>
          <a:lstStyle/>
          <a:p>
            <a:r>
              <a:rPr lang="en-US" dirty="0"/>
              <a:t>&gt;Este o </a:t>
            </a:r>
            <a:r>
              <a:rPr lang="en-US" dirty="0" err="1"/>
              <a:t>cladire</a:t>
            </a:r>
            <a:r>
              <a:rPr lang="en-US" dirty="0"/>
              <a:t> </a:t>
            </a:r>
            <a:r>
              <a:rPr lang="en-US" dirty="0" err="1"/>
              <a:t>reprezentativa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stilul</a:t>
            </a:r>
            <a:r>
              <a:rPr lang="en-US" dirty="0"/>
              <a:t> neoclassic.</a:t>
            </a:r>
          </a:p>
          <a:p>
            <a:r>
              <a:rPr lang="en-US" dirty="0"/>
              <a:t>&gt;A </a:t>
            </a:r>
            <a:r>
              <a:rPr lang="en-US" dirty="0" err="1"/>
              <a:t>fost</a:t>
            </a:r>
            <a:r>
              <a:rPr lang="en-US" dirty="0"/>
              <a:t> </a:t>
            </a:r>
            <a:r>
              <a:rPr lang="en-US" dirty="0" err="1"/>
              <a:t>construit</a:t>
            </a:r>
            <a:r>
              <a:rPr lang="en-US" dirty="0"/>
              <a:t> in 1735.</a:t>
            </a:r>
          </a:p>
          <a:p>
            <a:r>
              <a:rPr lang="en-US" dirty="0"/>
              <a:t>&gt;</a:t>
            </a:r>
            <a:r>
              <a:rPr lang="ro-RO" dirty="0"/>
              <a:t>Î</a:t>
            </a:r>
            <a:r>
              <a:rPr lang="en-US" dirty="0"/>
              <a:t>n </a:t>
            </a:r>
            <a:r>
              <a:rPr lang="en-US" dirty="0" err="1"/>
              <a:t>urma</a:t>
            </a:r>
            <a:r>
              <a:rPr lang="en-US" dirty="0"/>
              <a:t> cu </a:t>
            </a:r>
            <a:r>
              <a:rPr lang="en-US" dirty="0" err="1"/>
              <a:t>catva</a:t>
            </a:r>
            <a:r>
              <a:rPr lang="en-US" dirty="0"/>
              <a:t> </a:t>
            </a:r>
            <a:r>
              <a:rPr lang="en-US" dirty="0" err="1"/>
              <a:t>ani</a:t>
            </a:r>
            <a:r>
              <a:rPr lang="en-US" dirty="0"/>
              <a:t> a g</a:t>
            </a:r>
            <a:r>
              <a:rPr lang="ro-RO" dirty="0"/>
              <a:t>ă</a:t>
            </a:r>
            <a:r>
              <a:rPr lang="en-US" dirty="0" err="1"/>
              <a:t>zduit</a:t>
            </a:r>
            <a:r>
              <a:rPr lang="en-US" dirty="0"/>
              <a:t> un casino, </a:t>
            </a:r>
            <a:r>
              <a:rPr lang="en-US" dirty="0" err="1"/>
              <a:t>iar</a:t>
            </a:r>
            <a:r>
              <a:rPr lang="en-US" dirty="0"/>
              <a:t> in </a:t>
            </a:r>
            <a:r>
              <a:rPr lang="en-US" dirty="0" err="1"/>
              <a:t>prezen</a:t>
            </a:r>
            <a:r>
              <a:rPr lang="en-US" dirty="0"/>
              <a:t> se </a:t>
            </a:r>
            <a:r>
              <a:rPr lang="en-US" dirty="0" err="1"/>
              <a:t>afl</a:t>
            </a:r>
            <a:r>
              <a:rPr lang="ro-RO" dirty="0"/>
              <a:t>ă</a:t>
            </a:r>
            <a:r>
              <a:rPr lang="en-US" dirty="0"/>
              <a:t> o </a:t>
            </a:r>
            <a:r>
              <a:rPr lang="en-US" dirty="0" err="1"/>
              <a:t>galerie</a:t>
            </a:r>
            <a:r>
              <a:rPr lang="en-US" dirty="0"/>
              <a:t> </a:t>
            </a:r>
            <a:r>
              <a:rPr lang="en-US" dirty="0" err="1"/>
              <a:t>comerciala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5047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3000">
              <a:schemeClr val="accent2">
                <a:lumMod val="75000"/>
              </a:schemeClr>
            </a:gs>
            <a:gs pos="69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>
            <a:normAutofit/>
          </a:bodyPr>
          <a:lstStyle/>
          <a:p>
            <a:pPr algn="ctr"/>
            <a:r>
              <a:rPr lang="ro-RO" dirty="0">
                <a:solidFill>
                  <a:schemeClr val="bg1"/>
                </a:solidFill>
              </a:rPr>
              <a:t>Mancaruri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ro-RO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În Timișoara se pot găsi numeroase mancăruri specifice Banatului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&gt;In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continuare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va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vom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prezenta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cateva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retete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specifice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7519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3000">
              <a:schemeClr val="accent2">
                <a:lumMod val="75000"/>
              </a:schemeClr>
            </a:gs>
            <a:gs pos="69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19C8A-C1F5-4285-A738-E82F58EC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400800" cy="145732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Ciolan</a:t>
            </a:r>
            <a:r>
              <a:rPr lang="en-US" dirty="0">
                <a:solidFill>
                  <a:schemeClr val="bg1"/>
                </a:solidFill>
              </a:rPr>
              <a:t> cu </a:t>
            </a:r>
            <a:r>
              <a:rPr lang="en-US" dirty="0" err="1">
                <a:solidFill>
                  <a:schemeClr val="bg1"/>
                </a:solidFill>
              </a:rPr>
              <a:t>varza</a:t>
            </a:r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B29A3-0E3C-4C78-A270-CEF04F7AE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3171825"/>
            <a:ext cx="8677274" cy="2619375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iau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doua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ciolane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crude , nu din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cele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afumate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freaca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cu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sare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urma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se pun in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apa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Cand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carnea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aprope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desprinde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os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se scot din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apa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se pun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un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taler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&gt;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Dupa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ai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scos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ciolanele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din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cuptor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se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servesc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impreuna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cu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varza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acra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  <a:endParaRPr lang="ro-RO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919061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207</TotalTime>
  <Words>821</Words>
  <Application>Microsoft Office PowerPoint</Application>
  <PresentationFormat>Widescreen</PresentationFormat>
  <Paragraphs>75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Baskerville Old Face</vt:lpstr>
      <vt:lpstr>Calibri</vt:lpstr>
      <vt:lpstr>Century Gothic</vt:lpstr>
      <vt:lpstr>Wingdings 3</vt:lpstr>
      <vt:lpstr>Slice</vt:lpstr>
      <vt:lpstr>TIMIșOARA</vt:lpstr>
      <vt:lpstr>Istorie-origini</vt:lpstr>
      <vt:lpstr>IstoriA-COMUNISM</vt:lpstr>
      <vt:lpstr>Turismul</vt:lpstr>
      <vt:lpstr>Obiective turistice</vt:lpstr>
      <vt:lpstr>Muzeul Satului Banatean</vt:lpstr>
      <vt:lpstr>Palatul dejan</vt:lpstr>
      <vt:lpstr>Mancaruri</vt:lpstr>
      <vt:lpstr>Ciolan cu varza  </vt:lpstr>
      <vt:lpstr> Galuste cu prune </vt:lpstr>
      <vt:lpstr> Ciorba de vacuta </vt:lpstr>
      <vt:lpstr>  Geografia</vt:lpstr>
      <vt:lpstr>  Clima</vt:lpstr>
      <vt:lpstr>  Fauna</vt:lpstr>
      <vt:lpstr> Cultura </vt:lpstr>
      <vt:lpstr> cultura </vt:lpstr>
      <vt:lpstr> Economia         </vt:lpstr>
      <vt:lpstr> Economia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TIMIșOARA</dc:title>
  <dc:creator>User</dc:creator>
  <cp:lastModifiedBy>User</cp:lastModifiedBy>
  <cp:revision>21</cp:revision>
  <dcterms:created xsi:type="dcterms:W3CDTF">2018-02-27T08:10:28Z</dcterms:created>
  <dcterms:modified xsi:type="dcterms:W3CDTF">2018-05-15T07:38:58Z</dcterms:modified>
</cp:coreProperties>
</file>